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5"/>
  </p:notesMasterIdLst>
  <p:sldIdLst>
    <p:sldId id="256" r:id="rId2"/>
    <p:sldId id="258" r:id="rId3"/>
    <p:sldId id="261" r:id="rId4"/>
    <p:sldId id="260" r:id="rId5"/>
    <p:sldId id="265" r:id="rId6"/>
    <p:sldId id="271" r:id="rId7"/>
    <p:sldId id="293" r:id="rId8"/>
    <p:sldId id="272" r:id="rId9"/>
    <p:sldId id="294" r:id="rId10"/>
    <p:sldId id="275" r:id="rId11"/>
    <p:sldId id="296" r:id="rId12"/>
    <p:sldId id="295" r:id="rId13"/>
    <p:sldId id="276" r:id="rId14"/>
  </p:sldIdLst>
  <p:sldSz cx="9144000" cy="5143500" type="screen16x9"/>
  <p:notesSz cx="6858000" cy="9144000"/>
  <p:embeddedFontLst>
    <p:embeddedFont>
      <p:font typeface="Abel" panose="020B0604020202020204" charset="0"/>
      <p:regular r:id="rId16"/>
    </p:embeddedFont>
    <p:embeddedFont>
      <p:font typeface="Fira Sans Extra Condensed Medium" panose="020B0604020202020204" charset="0"/>
      <p:regular r:id="rId17"/>
      <p:bold r:id="rId18"/>
      <p:italic r:id="rId19"/>
      <p:boldItalic r:id="rId20"/>
    </p:embeddedFont>
    <p:embeddedFont>
      <p:font typeface="Open Sans Light" panose="020B0306030504020204" pitchFamily="34" charset="0"/>
      <p:regular r:id="rId21"/>
      <p:bold r:id="rId22"/>
      <p:italic r:id="rId23"/>
      <p:boldItalic r:id="rId24"/>
    </p:embeddedFont>
    <p:embeddedFont>
      <p:font typeface="Open Sans SemiBold" panose="020B07060308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>
        <p:guide orient="horz" pos="32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61f45587f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61f45587f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61f45587f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61f45587f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1572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61f45587f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61f45587f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34372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61f45587f5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61f45587f5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1f45587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1f45587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61f45587f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61f45587f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1f45587f5_3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1f45587f5_3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61f45587f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61f45587f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62f000d427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62f000d427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62f000d427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62f000d427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8479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61f45587f5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61f45587f5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61f45587f5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61f45587f5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031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3600118" flipH="1">
            <a:off x="1682245" y="1771522"/>
            <a:ext cx="2374941" cy="2054109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flipH="1">
            <a:off x="3843900" y="-7875"/>
            <a:ext cx="5300100" cy="5143500"/>
          </a:xfrm>
          <a:prstGeom prst="snip1Rect">
            <a:avLst>
              <a:gd name="adj" fmla="val 2285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201" t="35073" r="15736"/>
          <a:stretch/>
        </p:blipFill>
        <p:spPr>
          <a:xfrm>
            <a:off x="0" y="1819275"/>
            <a:ext cx="7686677" cy="333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391781" y="482025"/>
            <a:ext cx="39612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885921" y="200625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R="14081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2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0" name="Google Shape;140;p2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5970250" y="263551"/>
            <a:ext cx="3351902" cy="4696331"/>
            <a:chOff x="5913100" y="263551"/>
            <a:chExt cx="3351902" cy="4696331"/>
          </a:xfrm>
        </p:grpSpPr>
        <p:sp>
          <p:nvSpPr>
            <p:cNvPr id="16" name="Google Shape;16;p3"/>
            <p:cNvSpPr/>
            <p:nvPr/>
          </p:nvSpPr>
          <p:spPr>
            <a:xfrm rot="5400000">
              <a:off x="4779863" y="1396789"/>
              <a:ext cx="4694800" cy="2428325"/>
            </a:xfrm>
            <a:prstGeom prst="flowChartPreparat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7131402" y="265183"/>
              <a:ext cx="2133600" cy="4694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2275389" y="4884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620689" y="903448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5455900" y="693225"/>
            <a:ext cx="1160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3"/>
          </p:nvPr>
        </p:nvSpPr>
        <p:spPr>
          <a:xfrm>
            <a:off x="2275389" y="152785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4"/>
          </p:nvPr>
        </p:nvSpPr>
        <p:spPr>
          <a:xfrm>
            <a:off x="2550489" y="1941008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5" hasCustomPrompt="1"/>
          </p:nvPr>
        </p:nvSpPr>
        <p:spPr>
          <a:xfrm>
            <a:off x="5455900" y="1765951"/>
            <a:ext cx="1160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6"/>
          </p:nvPr>
        </p:nvSpPr>
        <p:spPr>
          <a:xfrm>
            <a:off x="2275389" y="362610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7" hasCustomPrompt="1"/>
          </p:nvPr>
        </p:nvSpPr>
        <p:spPr>
          <a:xfrm>
            <a:off x="5455900" y="2787361"/>
            <a:ext cx="1160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8"/>
          </p:nvPr>
        </p:nvSpPr>
        <p:spPr>
          <a:xfrm>
            <a:off x="2275389" y="258740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9" hasCustomPrompt="1"/>
          </p:nvPr>
        </p:nvSpPr>
        <p:spPr>
          <a:xfrm>
            <a:off x="5455900" y="3808750"/>
            <a:ext cx="1160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3"/>
          </p:nvPr>
        </p:nvSpPr>
        <p:spPr>
          <a:xfrm>
            <a:off x="2620689" y="403870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4"/>
          </p:nvPr>
        </p:nvSpPr>
        <p:spPr>
          <a:xfrm>
            <a:off x="2550489" y="2999477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15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-1774550" y="3619350"/>
            <a:ext cx="5300100" cy="2762100"/>
          </a:xfrm>
          <a:prstGeom prst="snip1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 flipH="1">
            <a:off x="6019850" y="1827800"/>
            <a:ext cx="3153000" cy="3315600"/>
          </a:xfrm>
          <a:prstGeom prst="snip1Rect">
            <a:avLst>
              <a:gd name="adj" fmla="val 297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ctrTitle"/>
          </p:nvPr>
        </p:nvSpPr>
        <p:spPr>
          <a:xfrm>
            <a:off x="447276" y="1922650"/>
            <a:ext cx="2835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subTitle" idx="1"/>
          </p:nvPr>
        </p:nvSpPr>
        <p:spPr>
          <a:xfrm>
            <a:off x="803424" y="2200325"/>
            <a:ext cx="2122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ctrTitle" idx="2"/>
          </p:nvPr>
        </p:nvSpPr>
        <p:spPr>
          <a:xfrm>
            <a:off x="3107750" y="1925425"/>
            <a:ext cx="2955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ubTitle" idx="3"/>
          </p:nvPr>
        </p:nvSpPr>
        <p:spPr>
          <a:xfrm>
            <a:off x="3524674" y="2203100"/>
            <a:ext cx="2121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ctrTitle" idx="4"/>
          </p:nvPr>
        </p:nvSpPr>
        <p:spPr>
          <a:xfrm>
            <a:off x="5828576" y="1922650"/>
            <a:ext cx="2955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ubTitle" idx="5"/>
          </p:nvPr>
        </p:nvSpPr>
        <p:spPr>
          <a:xfrm>
            <a:off x="6245924" y="2200325"/>
            <a:ext cx="2121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ctrTitle" idx="6"/>
          </p:nvPr>
        </p:nvSpPr>
        <p:spPr>
          <a:xfrm>
            <a:off x="448575" y="3405950"/>
            <a:ext cx="28341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7"/>
          </p:nvPr>
        </p:nvSpPr>
        <p:spPr>
          <a:xfrm>
            <a:off x="804204" y="3912224"/>
            <a:ext cx="2122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8"/>
          </p:nvPr>
        </p:nvSpPr>
        <p:spPr>
          <a:xfrm>
            <a:off x="3150490" y="3408725"/>
            <a:ext cx="2871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9"/>
          </p:nvPr>
        </p:nvSpPr>
        <p:spPr>
          <a:xfrm>
            <a:off x="3525453" y="3914999"/>
            <a:ext cx="2121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ctrTitle" idx="13"/>
          </p:nvPr>
        </p:nvSpPr>
        <p:spPr>
          <a:xfrm>
            <a:off x="5871263" y="3405950"/>
            <a:ext cx="2871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14"/>
          </p:nvPr>
        </p:nvSpPr>
        <p:spPr>
          <a:xfrm>
            <a:off x="6246703" y="3912224"/>
            <a:ext cx="2121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 idx="15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3_1_1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7"/>
          <p:cNvSpPr/>
          <p:nvPr/>
        </p:nvSpPr>
        <p:spPr>
          <a:xfrm flipH="1">
            <a:off x="4558700" y="1923975"/>
            <a:ext cx="4592700" cy="3253200"/>
          </a:xfrm>
          <a:prstGeom prst="snip1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3_1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4390050" y="890013"/>
            <a:ext cx="5325450" cy="2189113"/>
            <a:chOff x="4390050" y="661413"/>
            <a:chExt cx="5325450" cy="2189113"/>
          </a:xfrm>
        </p:grpSpPr>
        <p:sp>
          <p:nvSpPr>
            <p:cNvPr id="119" name="Google Shape;119;p20"/>
            <p:cNvSpPr/>
            <p:nvPr/>
          </p:nvSpPr>
          <p:spPr>
            <a:xfrm>
              <a:off x="4390050" y="661413"/>
              <a:ext cx="3317068" cy="2189023"/>
            </a:xfrm>
            <a:prstGeom prst="flowChartPreparat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6053100" y="661425"/>
              <a:ext cx="3662400" cy="2189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20"/>
          <p:cNvSpPr/>
          <p:nvPr/>
        </p:nvSpPr>
        <p:spPr>
          <a:xfrm>
            <a:off x="-362925" y="1922925"/>
            <a:ext cx="3317068" cy="2189023"/>
          </a:xfrm>
          <a:prstGeom prst="flowChartPreparation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4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ctrTitle"/>
          </p:nvPr>
        </p:nvSpPr>
        <p:spPr>
          <a:xfrm>
            <a:off x="564500" y="-169579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ubTitle" idx="1"/>
          </p:nvPr>
        </p:nvSpPr>
        <p:spPr>
          <a:xfrm>
            <a:off x="5234221" y="591825"/>
            <a:ext cx="2694900" cy="17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1"/>
          <p:cNvSpPr txBox="1"/>
          <p:nvPr/>
        </p:nvSpPr>
        <p:spPr>
          <a:xfrm>
            <a:off x="4929425" y="3917896"/>
            <a:ext cx="30000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Open Sans SemiBold"/>
                <a:ea typeface="Open Sans SemiBold"/>
                <a:cs typeface="Open Sans SemiBold"/>
                <a:sym typeface="Open Sans Semi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Open Sans SemiBold"/>
                <a:ea typeface="Open Sans SemiBold"/>
                <a:cs typeface="Open Sans SemiBold"/>
                <a:sym typeface="Open Sans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Open Sans SemiBold"/>
                <a:ea typeface="Open Sans SemiBold"/>
                <a:cs typeface="Open Sans SemiBold"/>
                <a:sym typeface="Open Sans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sz="2800" b="1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●"/>
              <a:defRPr sz="1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○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■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●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○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■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●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○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 Light"/>
              <a:buChar char="■"/>
              <a:defRPr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8" r:id="rId6"/>
    <p:sldLayoutId id="2147483663" r:id="rId7"/>
    <p:sldLayoutId id="2147483666" r:id="rId8"/>
    <p:sldLayoutId id="2147483667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2"/>
          <p:cNvSpPr txBox="1">
            <a:spLocks noGrp="1"/>
          </p:cNvSpPr>
          <p:nvPr>
            <p:ph type="subTitle" idx="1"/>
          </p:nvPr>
        </p:nvSpPr>
        <p:spPr>
          <a:xfrm>
            <a:off x="5425945" y="2213250"/>
            <a:ext cx="3059605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Teknologi Berbasis Objek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Kelas G Informatika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Universitas Teknologi Yogyakarta</a:t>
            </a:r>
          </a:p>
        </p:txBody>
      </p:sp>
      <p:sp>
        <p:nvSpPr>
          <p:cNvPr id="155" name="Google Shape;155;p32"/>
          <p:cNvSpPr txBox="1">
            <a:spLocks noGrp="1"/>
          </p:cNvSpPr>
          <p:nvPr>
            <p:ph type="ctrTitle"/>
          </p:nvPr>
        </p:nvSpPr>
        <p:spPr>
          <a:xfrm>
            <a:off x="1793126" y="790835"/>
            <a:ext cx="6692424" cy="1605279"/>
          </a:xfrm>
          <a:prstGeom prst="rect">
            <a:avLst/>
          </a:prstGeom>
        </p:spPr>
        <p:txBody>
          <a:bodyPr spcFirstLastPara="1" wrap="square" lIns="91425" tIns="91425" rIns="136650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TUGAS USE CASE, DIAGRAM ACTIVITY, DAN UI</a:t>
            </a:r>
            <a:endParaRPr dirty="0"/>
          </a:p>
        </p:txBody>
      </p:sp>
      <p:cxnSp>
        <p:nvCxnSpPr>
          <p:cNvPr id="156" name="Google Shape;156;p32"/>
          <p:cNvCxnSpPr/>
          <p:nvPr/>
        </p:nvCxnSpPr>
        <p:spPr>
          <a:xfrm>
            <a:off x="8135150" y="-47075"/>
            <a:ext cx="0" cy="7857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8" name="Google Shape;838;p51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094AF01C-6FFC-49DC-9366-EDBA5E9AB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476" y="423800"/>
            <a:ext cx="7161924" cy="576264"/>
          </a:xfrm>
        </p:spPr>
        <p:txBody>
          <a:bodyPr/>
          <a:lstStyle/>
          <a:p>
            <a:r>
              <a:rPr lang="en-ID" sz="4400" dirty="0"/>
              <a:t>USER INTERFACE (UI)</a:t>
            </a:r>
            <a:br>
              <a:rPr lang="en-ID" sz="4400" dirty="0"/>
            </a:br>
            <a:r>
              <a:rPr lang="en-ID" sz="4400" dirty="0"/>
              <a:t>KASUS 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3C1823-62DC-40A2-9551-A92D2058F7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4436"/>
          <a:stretch/>
        </p:blipFill>
        <p:spPr>
          <a:xfrm>
            <a:off x="2779132" y="1263582"/>
            <a:ext cx="2462194" cy="2280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1134B4-3BFA-4160-8960-0F8B18B2C9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6712" y="3842166"/>
            <a:ext cx="4361688" cy="78844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B303F75-3C8F-463E-99BE-B1ADD3B10D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706" b="18647"/>
          <a:stretch/>
        </p:blipFill>
        <p:spPr>
          <a:xfrm>
            <a:off x="4572000" y="1863333"/>
            <a:ext cx="3958811" cy="10429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254905-DC11-4DE0-838E-733D366A6B3F}"/>
              </a:ext>
            </a:extLst>
          </p:cNvPr>
          <p:cNvSpPr/>
          <p:nvPr/>
        </p:nvSpPr>
        <p:spPr>
          <a:xfrm>
            <a:off x="7270166" y="1294986"/>
            <a:ext cx="1457401" cy="3291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826" name="Google Shape;826;p51"/>
          <p:cNvPicPr preferRelativeResize="0"/>
          <p:nvPr/>
        </p:nvPicPr>
        <p:blipFill rotWithShape="1">
          <a:blip r:embed="rId3"/>
          <a:srcRect t="-2035" b="-2277"/>
          <a:stretch/>
        </p:blipFill>
        <p:spPr>
          <a:xfrm>
            <a:off x="523926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8" name="Google Shape;838;p51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094AF01C-6FFC-49DC-9366-EDBA5E9AB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D" dirty="0"/>
              <a:t>USER INTERFACE (UI) MOCK UP KASUS 2</a:t>
            </a:r>
          </a:p>
        </p:txBody>
      </p:sp>
      <p:pic>
        <p:nvPicPr>
          <p:cNvPr id="18" name="Google Shape;826;p51">
            <a:extLst>
              <a:ext uri="{FF2B5EF4-FFF2-40B4-BE49-F238E27FC236}">
                <a16:creationId xmlns:a16="http://schemas.microsoft.com/office/drawing/2014/main" id="{D28E2E58-D054-42F9-80BD-4958FA1734F7}"/>
              </a:ext>
            </a:extLst>
          </p:cNvPr>
          <p:cNvPicPr preferRelativeResize="0"/>
          <p:nvPr/>
        </p:nvPicPr>
        <p:blipFill>
          <a:blip r:embed="rId4"/>
          <a:srcRect l="2067" r="2067"/>
          <a:stretch/>
        </p:blipFill>
        <p:spPr>
          <a:xfrm>
            <a:off x="2210486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826;p51">
            <a:extLst>
              <a:ext uri="{FF2B5EF4-FFF2-40B4-BE49-F238E27FC236}">
                <a16:creationId xmlns:a16="http://schemas.microsoft.com/office/drawing/2014/main" id="{9FDE90F2-F323-48BE-9986-D0B969B727A0}"/>
              </a:ext>
            </a:extLst>
          </p:cNvPr>
          <p:cNvPicPr preferRelativeResize="0"/>
          <p:nvPr/>
        </p:nvPicPr>
        <p:blipFill>
          <a:blip r:embed="rId5"/>
          <a:srcRect l="2067" r="2067"/>
          <a:stretch/>
        </p:blipFill>
        <p:spPr>
          <a:xfrm>
            <a:off x="3897046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826;p51">
            <a:extLst>
              <a:ext uri="{FF2B5EF4-FFF2-40B4-BE49-F238E27FC236}">
                <a16:creationId xmlns:a16="http://schemas.microsoft.com/office/drawing/2014/main" id="{FD7009AC-4BB4-41A6-944C-B84ACFC55F01}"/>
              </a:ext>
            </a:extLst>
          </p:cNvPr>
          <p:cNvPicPr preferRelativeResize="0"/>
          <p:nvPr/>
        </p:nvPicPr>
        <p:blipFill>
          <a:blip r:embed="rId6"/>
          <a:srcRect l="2067" r="2067"/>
          <a:stretch/>
        </p:blipFill>
        <p:spPr>
          <a:xfrm>
            <a:off x="5583606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826;p51">
            <a:extLst>
              <a:ext uri="{FF2B5EF4-FFF2-40B4-BE49-F238E27FC236}">
                <a16:creationId xmlns:a16="http://schemas.microsoft.com/office/drawing/2014/main" id="{2237667C-3202-4A15-89E2-196B2BB2E512}"/>
              </a:ext>
            </a:extLst>
          </p:cNvPr>
          <p:cNvPicPr preferRelativeResize="0"/>
          <p:nvPr/>
        </p:nvPicPr>
        <p:blipFill>
          <a:blip r:embed="rId7"/>
          <a:srcRect l="2067" r="2067"/>
          <a:stretch/>
        </p:blipFill>
        <p:spPr>
          <a:xfrm>
            <a:off x="7270165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0777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7E18CBD-967F-496E-B208-3FD7FE82F6F7}"/>
              </a:ext>
            </a:extLst>
          </p:cNvPr>
          <p:cNvSpPr/>
          <p:nvPr/>
        </p:nvSpPr>
        <p:spPr>
          <a:xfrm>
            <a:off x="508000" y="1294986"/>
            <a:ext cx="1473326" cy="3291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3CF6C9-9F4E-4D97-8FAC-FD1802E9FB47}"/>
              </a:ext>
            </a:extLst>
          </p:cNvPr>
          <p:cNvSpPr/>
          <p:nvPr/>
        </p:nvSpPr>
        <p:spPr>
          <a:xfrm>
            <a:off x="2202523" y="1250172"/>
            <a:ext cx="1473326" cy="3291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E5AF35-EA52-47F0-A5D7-542A7B0DEC38}"/>
              </a:ext>
            </a:extLst>
          </p:cNvPr>
          <p:cNvSpPr/>
          <p:nvPr/>
        </p:nvSpPr>
        <p:spPr>
          <a:xfrm>
            <a:off x="3881121" y="1294986"/>
            <a:ext cx="1473326" cy="3291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09D5F9-1B84-45A3-BD46-DA32C6AF5CD3}"/>
              </a:ext>
            </a:extLst>
          </p:cNvPr>
          <p:cNvSpPr/>
          <p:nvPr/>
        </p:nvSpPr>
        <p:spPr>
          <a:xfrm>
            <a:off x="5591175" y="1294986"/>
            <a:ext cx="1449832" cy="3291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6B1D7F-E5C3-43CB-B4A6-632EE24EFDE8}"/>
              </a:ext>
            </a:extLst>
          </p:cNvPr>
          <p:cNvSpPr/>
          <p:nvPr/>
        </p:nvSpPr>
        <p:spPr>
          <a:xfrm>
            <a:off x="7270166" y="1294986"/>
            <a:ext cx="1473326" cy="32918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254905-DC11-4DE0-838E-733D366A6B3F}"/>
              </a:ext>
            </a:extLst>
          </p:cNvPr>
          <p:cNvSpPr/>
          <p:nvPr/>
        </p:nvSpPr>
        <p:spPr>
          <a:xfrm>
            <a:off x="7270166" y="1294986"/>
            <a:ext cx="1457401" cy="3291840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826" name="Google Shape;826;p51"/>
          <p:cNvPicPr preferRelativeResize="0"/>
          <p:nvPr/>
        </p:nvPicPr>
        <p:blipFill>
          <a:blip r:embed="rId3"/>
          <a:srcRect l="2067" r="2067"/>
          <a:stretch/>
        </p:blipFill>
        <p:spPr>
          <a:xfrm>
            <a:off x="523926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8" name="Google Shape;838;p51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094AF01C-6FFC-49DC-9366-EDBA5E9AB4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D" dirty="0"/>
              <a:t>USER INTERFACE (UI) MOCK UP KASUS 2</a:t>
            </a:r>
          </a:p>
        </p:txBody>
      </p:sp>
      <p:pic>
        <p:nvPicPr>
          <p:cNvPr id="18" name="Google Shape;826;p51">
            <a:extLst>
              <a:ext uri="{FF2B5EF4-FFF2-40B4-BE49-F238E27FC236}">
                <a16:creationId xmlns:a16="http://schemas.microsoft.com/office/drawing/2014/main" id="{D28E2E58-D054-42F9-80BD-4958FA1734F7}"/>
              </a:ext>
            </a:extLst>
          </p:cNvPr>
          <p:cNvPicPr preferRelativeResize="0"/>
          <p:nvPr/>
        </p:nvPicPr>
        <p:blipFill>
          <a:blip r:embed="rId4"/>
          <a:srcRect l="2067" r="2067"/>
          <a:stretch/>
        </p:blipFill>
        <p:spPr>
          <a:xfrm>
            <a:off x="2210486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826;p51">
            <a:extLst>
              <a:ext uri="{FF2B5EF4-FFF2-40B4-BE49-F238E27FC236}">
                <a16:creationId xmlns:a16="http://schemas.microsoft.com/office/drawing/2014/main" id="{9FDE90F2-F323-48BE-9986-D0B969B727A0}"/>
              </a:ext>
            </a:extLst>
          </p:cNvPr>
          <p:cNvPicPr preferRelativeResize="0"/>
          <p:nvPr/>
        </p:nvPicPr>
        <p:blipFill>
          <a:blip r:embed="rId5"/>
          <a:srcRect l="2067" r="2067"/>
          <a:stretch/>
        </p:blipFill>
        <p:spPr>
          <a:xfrm>
            <a:off x="3897046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826;p51">
            <a:extLst>
              <a:ext uri="{FF2B5EF4-FFF2-40B4-BE49-F238E27FC236}">
                <a16:creationId xmlns:a16="http://schemas.microsoft.com/office/drawing/2014/main" id="{FD7009AC-4BB4-41A6-944C-B84ACFC55F01}"/>
              </a:ext>
            </a:extLst>
          </p:cNvPr>
          <p:cNvPicPr preferRelativeResize="0"/>
          <p:nvPr/>
        </p:nvPicPr>
        <p:blipFill>
          <a:blip r:embed="rId6"/>
          <a:srcRect l="2067" r="2067"/>
          <a:stretch/>
        </p:blipFill>
        <p:spPr>
          <a:xfrm>
            <a:off x="5591175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826;p51">
            <a:extLst>
              <a:ext uri="{FF2B5EF4-FFF2-40B4-BE49-F238E27FC236}">
                <a16:creationId xmlns:a16="http://schemas.microsoft.com/office/drawing/2014/main" id="{2237667C-3202-4A15-89E2-196B2BB2E512}"/>
              </a:ext>
            </a:extLst>
          </p:cNvPr>
          <p:cNvPicPr preferRelativeResize="0"/>
          <p:nvPr/>
        </p:nvPicPr>
        <p:blipFill>
          <a:blip r:embed="rId7"/>
          <a:srcRect l="2067" r="2067"/>
          <a:stretch/>
        </p:blipFill>
        <p:spPr>
          <a:xfrm>
            <a:off x="7270166" y="1294986"/>
            <a:ext cx="1457401" cy="32918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3457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52"/>
          <p:cNvSpPr/>
          <p:nvPr/>
        </p:nvSpPr>
        <p:spPr>
          <a:xfrm>
            <a:off x="3276355" y="-753602"/>
            <a:ext cx="7314875" cy="4198625"/>
          </a:xfrm>
          <a:prstGeom prst="flowChartPreparation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44" name="Google Shape;844;p52"/>
          <p:cNvPicPr preferRelativeResize="0"/>
          <p:nvPr/>
        </p:nvPicPr>
        <p:blipFill rotWithShape="1">
          <a:blip r:embed="rId3">
            <a:alphaModFix/>
          </a:blip>
          <a:srcRect l="28994" r="12289"/>
          <a:stretch/>
        </p:blipFill>
        <p:spPr>
          <a:xfrm flipH="1">
            <a:off x="-1" y="111525"/>
            <a:ext cx="4431802" cy="5031974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52"/>
          <p:cNvSpPr txBox="1">
            <a:spLocks noGrp="1"/>
          </p:cNvSpPr>
          <p:nvPr>
            <p:ph type="ctrTitle"/>
          </p:nvPr>
        </p:nvSpPr>
        <p:spPr>
          <a:xfrm>
            <a:off x="4851647" y="-352460"/>
            <a:ext cx="4698380" cy="2495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TERIMA KASIH</a:t>
            </a:r>
            <a:endParaRPr dirty="0"/>
          </a:p>
        </p:txBody>
      </p:sp>
      <p:cxnSp>
        <p:nvCxnSpPr>
          <p:cNvPr id="846" name="Google Shape;846;p52"/>
          <p:cNvCxnSpPr/>
          <p:nvPr/>
        </p:nvCxnSpPr>
        <p:spPr>
          <a:xfrm>
            <a:off x="755125" y="-77125"/>
            <a:ext cx="17100" cy="1125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4"/>
          <p:cNvSpPr txBox="1">
            <a:spLocks noGrp="1"/>
          </p:cNvSpPr>
          <p:nvPr>
            <p:ph type="ctrTitle" idx="15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DISUSUN OLEH :</a:t>
            </a:r>
            <a:endParaRPr dirty="0"/>
          </a:p>
        </p:txBody>
      </p:sp>
      <p:sp>
        <p:nvSpPr>
          <p:cNvPr id="170" name="Google Shape;170;p34"/>
          <p:cNvSpPr txBox="1">
            <a:spLocks noGrp="1"/>
          </p:cNvSpPr>
          <p:nvPr>
            <p:ph type="subTitle" idx="4"/>
          </p:nvPr>
        </p:nvSpPr>
        <p:spPr>
          <a:xfrm>
            <a:off x="2550489" y="1941008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5210411329</a:t>
            </a:r>
            <a:endParaRPr dirty="0"/>
          </a:p>
        </p:txBody>
      </p:sp>
      <p:sp>
        <p:nvSpPr>
          <p:cNvPr id="171" name="Google Shape;171;p34"/>
          <p:cNvSpPr txBox="1">
            <a:spLocks noGrp="1"/>
          </p:cNvSpPr>
          <p:nvPr>
            <p:ph type="ctrTitle"/>
          </p:nvPr>
        </p:nvSpPr>
        <p:spPr>
          <a:xfrm>
            <a:off x="2275389" y="4884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VANEZA ANDINI</a:t>
            </a:r>
            <a:endParaRPr dirty="0"/>
          </a:p>
        </p:txBody>
      </p:sp>
      <p:sp>
        <p:nvSpPr>
          <p:cNvPr id="172" name="Google Shape;172;p34"/>
          <p:cNvSpPr txBox="1">
            <a:spLocks noGrp="1"/>
          </p:cNvSpPr>
          <p:nvPr>
            <p:ph type="subTitle" idx="1"/>
          </p:nvPr>
        </p:nvSpPr>
        <p:spPr>
          <a:xfrm>
            <a:off x="2620689" y="903448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5210411328</a:t>
            </a:r>
            <a:endParaRPr dirty="0"/>
          </a:p>
        </p:txBody>
      </p:sp>
      <p:sp>
        <p:nvSpPr>
          <p:cNvPr id="173" name="Google Shape;173;p34"/>
          <p:cNvSpPr txBox="1">
            <a:spLocks noGrp="1"/>
          </p:cNvSpPr>
          <p:nvPr>
            <p:ph type="title" idx="2"/>
          </p:nvPr>
        </p:nvSpPr>
        <p:spPr>
          <a:xfrm>
            <a:off x="5455900" y="767644"/>
            <a:ext cx="1160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4" name="Google Shape;174;p34"/>
          <p:cNvSpPr txBox="1">
            <a:spLocks noGrp="1"/>
          </p:cNvSpPr>
          <p:nvPr>
            <p:ph type="ctrTitle" idx="3"/>
          </p:nvPr>
        </p:nvSpPr>
        <p:spPr>
          <a:xfrm>
            <a:off x="2275389" y="152785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ILMIRA YULFIHANI</a:t>
            </a:r>
            <a:endParaRPr dirty="0"/>
          </a:p>
        </p:txBody>
      </p:sp>
      <p:sp>
        <p:nvSpPr>
          <p:cNvPr id="175" name="Google Shape;175;p34"/>
          <p:cNvSpPr txBox="1">
            <a:spLocks noGrp="1"/>
          </p:cNvSpPr>
          <p:nvPr>
            <p:ph type="title" idx="5"/>
          </p:nvPr>
        </p:nvSpPr>
        <p:spPr>
          <a:xfrm>
            <a:off x="5455900" y="1805319"/>
            <a:ext cx="1160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76" name="Google Shape;176;p34"/>
          <p:cNvSpPr txBox="1">
            <a:spLocks noGrp="1"/>
          </p:cNvSpPr>
          <p:nvPr>
            <p:ph type="ctrTitle" idx="6"/>
          </p:nvPr>
        </p:nvSpPr>
        <p:spPr>
          <a:xfrm>
            <a:off x="2275389" y="362610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FATIH GESANG PANUNTUN</a:t>
            </a:r>
            <a:endParaRPr dirty="0"/>
          </a:p>
        </p:txBody>
      </p:sp>
      <p:sp>
        <p:nvSpPr>
          <p:cNvPr id="177" name="Google Shape;177;p34"/>
          <p:cNvSpPr txBox="1">
            <a:spLocks noGrp="1"/>
          </p:cNvSpPr>
          <p:nvPr>
            <p:ph type="title" idx="7"/>
          </p:nvPr>
        </p:nvSpPr>
        <p:spPr>
          <a:xfrm>
            <a:off x="5455900" y="2865275"/>
            <a:ext cx="1160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8" name="Google Shape;178;p34"/>
          <p:cNvSpPr txBox="1">
            <a:spLocks noGrp="1"/>
          </p:cNvSpPr>
          <p:nvPr>
            <p:ph type="ctrTitle" idx="8"/>
          </p:nvPr>
        </p:nvSpPr>
        <p:spPr>
          <a:xfrm>
            <a:off x="2275389" y="258740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HANGGRAINI DEA ASTUTI</a:t>
            </a:r>
            <a:endParaRPr dirty="0"/>
          </a:p>
        </p:txBody>
      </p:sp>
      <p:sp>
        <p:nvSpPr>
          <p:cNvPr id="179" name="Google Shape;179;p34"/>
          <p:cNvSpPr txBox="1">
            <a:spLocks noGrp="1"/>
          </p:cNvSpPr>
          <p:nvPr>
            <p:ph type="title" idx="9"/>
          </p:nvPr>
        </p:nvSpPr>
        <p:spPr>
          <a:xfrm>
            <a:off x="5455900" y="3901329"/>
            <a:ext cx="1160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0" name="Google Shape;180;p34"/>
          <p:cNvSpPr txBox="1">
            <a:spLocks noGrp="1"/>
          </p:cNvSpPr>
          <p:nvPr>
            <p:ph type="subTitle" idx="13"/>
          </p:nvPr>
        </p:nvSpPr>
        <p:spPr>
          <a:xfrm>
            <a:off x="2620689" y="403870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5210411331</a:t>
            </a:r>
            <a:endParaRPr dirty="0"/>
          </a:p>
        </p:txBody>
      </p:sp>
      <p:sp>
        <p:nvSpPr>
          <p:cNvPr id="181" name="Google Shape;181;p34"/>
          <p:cNvSpPr txBox="1">
            <a:spLocks noGrp="1"/>
          </p:cNvSpPr>
          <p:nvPr>
            <p:ph type="subTitle" idx="14"/>
          </p:nvPr>
        </p:nvSpPr>
        <p:spPr>
          <a:xfrm>
            <a:off x="2550489" y="2999477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5210411330</a:t>
            </a:r>
            <a:endParaRPr dirty="0"/>
          </a:p>
        </p:txBody>
      </p:sp>
      <p:cxnSp>
        <p:nvCxnSpPr>
          <p:cNvPr id="182" name="Google Shape;182;p34"/>
          <p:cNvCxnSpPr/>
          <p:nvPr/>
        </p:nvCxnSpPr>
        <p:spPr>
          <a:xfrm>
            <a:off x="5220150" y="-44950"/>
            <a:ext cx="0" cy="5257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34"/>
          <p:cNvCxnSpPr/>
          <p:nvPr/>
        </p:nvCxnSpPr>
        <p:spPr>
          <a:xfrm rot="10800000">
            <a:off x="4937600" y="1056544"/>
            <a:ext cx="366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34"/>
          <p:cNvCxnSpPr/>
          <p:nvPr/>
        </p:nvCxnSpPr>
        <p:spPr>
          <a:xfrm rot="10800000">
            <a:off x="4937600" y="2094219"/>
            <a:ext cx="366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34"/>
          <p:cNvCxnSpPr/>
          <p:nvPr/>
        </p:nvCxnSpPr>
        <p:spPr>
          <a:xfrm rot="10800000">
            <a:off x="4937600" y="3154175"/>
            <a:ext cx="366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34"/>
          <p:cNvCxnSpPr/>
          <p:nvPr/>
        </p:nvCxnSpPr>
        <p:spPr>
          <a:xfrm rot="10800000">
            <a:off x="4937600" y="4190229"/>
            <a:ext cx="366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34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/>
          <p:nvPr/>
        </p:nvSpPr>
        <p:spPr>
          <a:xfrm>
            <a:off x="4426870" y="3135208"/>
            <a:ext cx="954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USE CASE</a:t>
            </a:r>
            <a:endParaRPr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24" name="Google Shape;224;p37"/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DAFTAR ISI</a:t>
            </a:r>
            <a:endParaRPr dirty="0"/>
          </a:p>
        </p:txBody>
      </p:sp>
      <p:sp>
        <p:nvSpPr>
          <p:cNvPr id="225" name="Google Shape;225;p37"/>
          <p:cNvSpPr txBox="1"/>
          <p:nvPr/>
        </p:nvSpPr>
        <p:spPr>
          <a:xfrm>
            <a:off x="7422880" y="953126"/>
            <a:ext cx="172112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PENGEMBANGAN VIA ONLINE</a:t>
            </a:r>
            <a:endParaRPr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26" name="Google Shape;226;p37"/>
          <p:cNvSpPr/>
          <p:nvPr/>
        </p:nvSpPr>
        <p:spPr>
          <a:xfrm>
            <a:off x="667257" y="1512827"/>
            <a:ext cx="8473825" cy="3008400"/>
          </a:xfrm>
          <a:custGeom>
            <a:avLst/>
            <a:gdLst/>
            <a:ahLst/>
            <a:cxnLst/>
            <a:rect l="l" t="t" r="r" b="b"/>
            <a:pathLst>
              <a:path w="338953" h="120336" extrusionOk="0">
                <a:moveTo>
                  <a:pt x="0" y="120336"/>
                </a:moveTo>
                <a:lnTo>
                  <a:pt x="76672" y="120336"/>
                </a:lnTo>
                <a:lnTo>
                  <a:pt x="137654" y="59354"/>
                </a:lnTo>
                <a:lnTo>
                  <a:pt x="201004" y="59354"/>
                </a:lnTo>
                <a:lnTo>
                  <a:pt x="260358" y="0"/>
                </a:lnTo>
                <a:lnTo>
                  <a:pt x="338953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7" name="Google Shape;227;p37"/>
          <p:cNvSpPr txBox="1"/>
          <p:nvPr/>
        </p:nvSpPr>
        <p:spPr>
          <a:xfrm>
            <a:off x="4426870" y="2435703"/>
            <a:ext cx="9546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01</a:t>
            </a:r>
            <a:endParaRPr b="1" dirty="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28" name="Google Shape;228;p37"/>
          <p:cNvSpPr txBox="1"/>
          <p:nvPr/>
        </p:nvSpPr>
        <p:spPr>
          <a:xfrm>
            <a:off x="4090870" y="3404842"/>
            <a:ext cx="16266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>
                <a:latin typeface="Open Sans Light"/>
                <a:ea typeface="Open Sans Light"/>
                <a:cs typeface="Open Sans Light"/>
                <a:sym typeface="Open Sans Light"/>
              </a:rPr>
              <a:t>Sistem Penyewaan Ruang Meeting via Offline</a:t>
            </a:r>
            <a:endParaRPr sz="12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229" name="Google Shape;229;p37"/>
          <p:cNvCxnSpPr/>
          <p:nvPr/>
        </p:nvCxnSpPr>
        <p:spPr>
          <a:xfrm>
            <a:off x="4904170" y="2877231"/>
            <a:ext cx="0" cy="246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0" name="Google Shape;230;p37"/>
          <p:cNvSpPr txBox="1"/>
          <p:nvPr/>
        </p:nvSpPr>
        <p:spPr>
          <a:xfrm flipH="1">
            <a:off x="5150056" y="1606983"/>
            <a:ext cx="13434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02</a:t>
            </a:r>
            <a:endParaRPr b="1" dirty="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31" name="Google Shape;231;p37"/>
          <p:cNvSpPr txBox="1"/>
          <p:nvPr/>
        </p:nvSpPr>
        <p:spPr>
          <a:xfrm flipH="1">
            <a:off x="6687731" y="2338395"/>
            <a:ext cx="16266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>
                <a:latin typeface="Open Sans Light"/>
                <a:ea typeface="Open Sans Light"/>
                <a:cs typeface="Open Sans Light"/>
                <a:sym typeface="Open Sans Light"/>
              </a:rPr>
              <a:t>Sistem Penyewaan Ruang Meeting via Offline</a:t>
            </a:r>
            <a:endParaRPr sz="12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232" name="Google Shape;232;p37"/>
          <p:cNvCxnSpPr/>
          <p:nvPr/>
        </p:nvCxnSpPr>
        <p:spPr>
          <a:xfrm>
            <a:off x="6547460" y="1951574"/>
            <a:ext cx="180000" cy="180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37"/>
          <p:cNvSpPr txBox="1"/>
          <p:nvPr/>
        </p:nvSpPr>
        <p:spPr>
          <a:xfrm flipH="1">
            <a:off x="6687731" y="2070176"/>
            <a:ext cx="1626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DIAGRAM ACTIVITY</a:t>
            </a:r>
            <a:endParaRPr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234" name="Google Shape;234;p37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234;p37">
            <a:extLst>
              <a:ext uri="{FF2B5EF4-FFF2-40B4-BE49-F238E27FC236}">
                <a16:creationId xmlns:a16="http://schemas.microsoft.com/office/drawing/2014/main" id="{B9571256-95AD-4410-AA91-96FE5A997A3E}"/>
              </a:ext>
            </a:extLst>
          </p:cNvPr>
          <p:cNvCxnSpPr/>
          <p:nvPr/>
        </p:nvCxnSpPr>
        <p:spPr>
          <a:xfrm>
            <a:off x="667257" y="4297427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/>
          <p:nvPr/>
        </p:nvSpPr>
        <p:spPr>
          <a:xfrm>
            <a:off x="4591940" y="3377851"/>
            <a:ext cx="202222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DESAIN USER INTERFACE</a:t>
            </a:r>
            <a:endParaRPr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01" name="Google Shape;201;p36"/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DAFTAR ISI</a:t>
            </a:r>
            <a:endParaRPr dirty="0"/>
          </a:p>
        </p:txBody>
      </p:sp>
      <p:sp>
        <p:nvSpPr>
          <p:cNvPr id="202" name="Google Shape;202;p36"/>
          <p:cNvSpPr txBox="1"/>
          <p:nvPr/>
        </p:nvSpPr>
        <p:spPr>
          <a:xfrm>
            <a:off x="207135" y="1234118"/>
            <a:ext cx="15096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03</a:t>
            </a:r>
            <a:endParaRPr b="1" dirty="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03" name="Google Shape;203;p36"/>
          <p:cNvSpPr txBox="1"/>
          <p:nvPr/>
        </p:nvSpPr>
        <p:spPr>
          <a:xfrm>
            <a:off x="148635" y="2142058"/>
            <a:ext cx="1626600" cy="5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>
                <a:latin typeface="Open Sans Light"/>
                <a:ea typeface="Open Sans Light"/>
                <a:cs typeface="Open Sans Light"/>
                <a:sym typeface="Open Sans Light"/>
              </a:rPr>
              <a:t>Sistem Penyewaan Ruang Meeting via Onine</a:t>
            </a:r>
          </a:p>
        </p:txBody>
      </p:sp>
      <p:sp>
        <p:nvSpPr>
          <p:cNvPr id="204" name="Google Shape;204;p36"/>
          <p:cNvSpPr txBox="1"/>
          <p:nvPr/>
        </p:nvSpPr>
        <p:spPr>
          <a:xfrm>
            <a:off x="3512966" y="2069484"/>
            <a:ext cx="13434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04</a:t>
            </a:r>
            <a:endParaRPr b="1" dirty="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05" name="Google Shape;205;p36"/>
          <p:cNvSpPr txBox="1"/>
          <p:nvPr/>
        </p:nvSpPr>
        <p:spPr>
          <a:xfrm>
            <a:off x="1692091" y="2800896"/>
            <a:ext cx="16266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 err="1">
                <a:latin typeface="Open Sans Light"/>
                <a:ea typeface="Open Sans Light"/>
                <a:cs typeface="Open Sans Light"/>
                <a:sym typeface="Open Sans Light"/>
              </a:rPr>
              <a:t>Sistem</a:t>
            </a:r>
            <a:r>
              <a:rPr lang="en-ID" sz="1200" dirty="0"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ID" sz="1200" dirty="0" err="1">
                <a:latin typeface="Open Sans Light"/>
                <a:ea typeface="Open Sans Light"/>
                <a:cs typeface="Open Sans Light"/>
                <a:sym typeface="Open Sans Light"/>
              </a:rPr>
              <a:t>Pemesanan</a:t>
            </a:r>
            <a:r>
              <a:rPr lang="en-ID" sz="1200" dirty="0">
                <a:latin typeface="Open Sans Light"/>
                <a:ea typeface="Open Sans Light"/>
                <a:cs typeface="Open Sans Light"/>
                <a:sym typeface="Open Sans Light"/>
              </a:rPr>
              <a:t> Ruang Meeting via online</a:t>
            </a:r>
            <a:endParaRPr sz="1200" dirty="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sz="1200" dirty="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6" name="Google Shape;206;p36"/>
          <p:cNvSpPr txBox="1"/>
          <p:nvPr/>
        </p:nvSpPr>
        <p:spPr>
          <a:xfrm>
            <a:off x="5120287" y="2678347"/>
            <a:ext cx="9546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05</a:t>
            </a:r>
            <a:endParaRPr b="1" dirty="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07" name="Google Shape;207;p36"/>
          <p:cNvSpPr txBox="1"/>
          <p:nvPr/>
        </p:nvSpPr>
        <p:spPr>
          <a:xfrm>
            <a:off x="4784260" y="3647486"/>
            <a:ext cx="1626600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dirty="0" err="1">
                <a:latin typeface="Open Sans Light"/>
                <a:ea typeface="Open Sans Light"/>
                <a:cs typeface="Open Sans Light"/>
                <a:sym typeface="Open Sans Light"/>
              </a:rPr>
              <a:t>Sistem</a:t>
            </a:r>
            <a:r>
              <a:rPr lang="en-ID" sz="1200" dirty="0"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ID" sz="1200" dirty="0" err="1">
                <a:latin typeface="Open Sans Light"/>
                <a:ea typeface="Open Sans Light"/>
                <a:cs typeface="Open Sans Light"/>
                <a:sym typeface="Open Sans Light"/>
              </a:rPr>
              <a:t>Pemesanan</a:t>
            </a:r>
            <a:r>
              <a:rPr lang="en-ID" sz="1200" dirty="0">
                <a:latin typeface="Open Sans Light"/>
                <a:ea typeface="Open Sans Light"/>
                <a:cs typeface="Open Sans Light"/>
                <a:sym typeface="Open Sans Light"/>
              </a:rPr>
              <a:t> Ruang Meeting via online</a:t>
            </a: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lang="en-ID" sz="12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8" name="Google Shape;208;p36"/>
          <p:cNvSpPr/>
          <p:nvPr/>
        </p:nvSpPr>
        <p:spPr>
          <a:xfrm>
            <a:off x="-21590" y="1733550"/>
            <a:ext cx="14458721" cy="6303886"/>
          </a:xfrm>
          <a:custGeom>
            <a:avLst/>
            <a:gdLst/>
            <a:ahLst/>
            <a:cxnLst/>
            <a:rect l="l" t="t" r="r" b="b"/>
            <a:pathLst>
              <a:path w="441960" h="192691" extrusionOk="0">
                <a:moveTo>
                  <a:pt x="0" y="0"/>
                </a:moveTo>
                <a:lnTo>
                  <a:pt x="80772" y="0"/>
                </a:lnTo>
                <a:lnTo>
                  <a:pt x="126873" y="46101"/>
                </a:lnTo>
                <a:lnTo>
                  <a:pt x="216408" y="46101"/>
                </a:lnTo>
                <a:lnTo>
                  <a:pt x="261557" y="91250"/>
                </a:lnTo>
                <a:lnTo>
                  <a:pt x="261557" y="135636"/>
                </a:lnTo>
                <a:lnTo>
                  <a:pt x="318612" y="192691"/>
                </a:lnTo>
                <a:lnTo>
                  <a:pt x="441960" y="192691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210" name="Google Shape;210;p36"/>
          <p:cNvCxnSpPr/>
          <p:nvPr/>
        </p:nvCxnSpPr>
        <p:spPr>
          <a:xfrm>
            <a:off x="961935" y="1617675"/>
            <a:ext cx="0" cy="246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36"/>
          <p:cNvCxnSpPr/>
          <p:nvPr/>
        </p:nvCxnSpPr>
        <p:spPr>
          <a:xfrm flipH="1">
            <a:off x="3278962" y="2414075"/>
            <a:ext cx="180000" cy="180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2" name="Google Shape;212;p36"/>
          <p:cNvCxnSpPr/>
          <p:nvPr/>
        </p:nvCxnSpPr>
        <p:spPr>
          <a:xfrm>
            <a:off x="5597560" y="3119875"/>
            <a:ext cx="0" cy="2469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3" name="Google Shape;213;p36"/>
          <p:cNvSpPr txBox="1"/>
          <p:nvPr/>
        </p:nvSpPr>
        <p:spPr>
          <a:xfrm>
            <a:off x="484635" y="1874027"/>
            <a:ext cx="954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USE CASE</a:t>
            </a:r>
            <a:endParaRPr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14" name="Google Shape;214;p36"/>
          <p:cNvSpPr txBox="1"/>
          <p:nvPr/>
        </p:nvSpPr>
        <p:spPr>
          <a:xfrm>
            <a:off x="1775235" y="2532677"/>
            <a:ext cx="1543456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DIAGRAM ACTIVITY</a:t>
            </a:r>
            <a:endParaRPr dirty="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215" name="Google Shape;215;p36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1"/>
          <p:cNvSpPr txBox="1">
            <a:spLocks noGrp="1"/>
          </p:cNvSpPr>
          <p:nvPr>
            <p:ph type="ctrTitle" idx="15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KASUS</a:t>
            </a:r>
            <a:endParaRPr dirty="0"/>
          </a:p>
        </p:txBody>
      </p:sp>
      <p:cxnSp>
        <p:nvCxnSpPr>
          <p:cNvPr id="616" name="Google Shape;616;p41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Subtitle 12">
            <a:extLst>
              <a:ext uri="{FF2B5EF4-FFF2-40B4-BE49-F238E27FC236}">
                <a16:creationId xmlns:a16="http://schemas.microsoft.com/office/drawing/2014/main" id="{94D66B11-0CCE-4C98-A60A-80F3E927C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473" y="844845"/>
            <a:ext cx="8197850" cy="1112400"/>
          </a:xfrm>
        </p:spPr>
        <p:txBody>
          <a:bodyPr/>
          <a:lstStyle/>
          <a:p>
            <a:pPr algn="just"/>
            <a:endParaRPr lang="en-ID" dirty="0"/>
          </a:p>
          <a:p>
            <a:pPr algn="just"/>
            <a:r>
              <a:rPr lang="en-ID" dirty="0"/>
              <a:t>	Hotel yang </a:t>
            </a:r>
            <a:r>
              <a:rPr lang="en-ID" dirty="0" err="1"/>
              <a:t>berlokasi</a:t>
            </a:r>
            <a:r>
              <a:rPr lang="en-ID" dirty="0"/>
              <a:t> di </a:t>
            </a:r>
            <a:r>
              <a:rPr lang="en-ID" dirty="0" err="1"/>
              <a:t>tengah</a:t>
            </a:r>
            <a:r>
              <a:rPr lang="en-ID" dirty="0"/>
              <a:t> </a:t>
            </a:r>
            <a:r>
              <a:rPr lang="en-ID" dirty="0" err="1"/>
              <a:t>kota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meeting yang </a:t>
            </a:r>
            <a:r>
              <a:rPr lang="en-ID" dirty="0" err="1"/>
              <a:t>disewakan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umum</a:t>
            </a:r>
            <a:r>
              <a:rPr lang="en-ID" dirty="0"/>
              <a:t>.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meeting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kapasitas</a:t>
            </a:r>
            <a:r>
              <a:rPr lang="en-ID" dirty="0"/>
              <a:t> yang </a:t>
            </a:r>
            <a:r>
              <a:rPr lang="en-ID" dirty="0" err="1"/>
              <a:t>berbeda</a:t>
            </a:r>
            <a:r>
              <a:rPr lang="en-ID" dirty="0"/>
              <a:t>. Tarif </a:t>
            </a:r>
            <a:r>
              <a:rPr lang="en-ID" dirty="0" err="1"/>
              <a:t>sewa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meeting </a:t>
            </a:r>
            <a:r>
              <a:rPr lang="en-ID" dirty="0" err="1"/>
              <a:t>ditentukan</a:t>
            </a:r>
            <a:r>
              <a:rPr lang="en-ID" dirty="0"/>
              <a:t>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kapasitas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dan </a:t>
            </a:r>
            <a:r>
              <a:rPr lang="en-ID" dirty="0" err="1"/>
              <a:t>durasi</a:t>
            </a:r>
            <a:r>
              <a:rPr lang="en-ID" dirty="0"/>
              <a:t> </a:t>
            </a:r>
            <a:r>
              <a:rPr lang="en-ID" dirty="0" err="1"/>
              <a:t>sewa</a:t>
            </a:r>
            <a:r>
              <a:rPr lang="en-ID" dirty="0"/>
              <a:t> (jam).</a:t>
            </a:r>
          </a:p>
          <a:p>
            <a:pPr algn="just"/>
            <a:endParaRPr lang="en-ID" dirty="0"/>
          </a:p>
          <a:p>
            <a:pPr algn="just"/>
            <a:r>
              <a:rPr lang="en-ID" dirty="0"/>
              <a:t>	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persewaan</a:t>
            </a:r>
            <a:r>
              <a:rPr lang="en-ID" dirty="0"/>
              <a:t> yang </a:t>
            </a:r>
            <a:r>
              <a:rPr lang="en-ID" dirty="0" err="1"/>
              <a:t>berjalan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cara</a:t>
            </a:r>
            <a:r>
              <a:rPr lang="en-ID" dirty="0"/>
              <a:t> </a:t>
            </a:r>
            <a:r>
              <a:rPr lang="en-ID" dirty="0" err="1"/>
              <a:t>pelanggan</a:t>
            </a:r>
            <a:r>
              <a:rPr lang="en-ID" dirty="0"/>
              <a:t> </a:t>
            </a:r>
            <a:r>
              <a:rPr lang="en-ID" dirty="0" err="1"/>
              <a:t>mendatangi</a:t>
            </a:r>
            <a:r>
              <a:rPr lang="en-ID" dirty="0"/>
              <a:t> </a:t>
            </a:r>
            <a:r>
              <a:rPr lang="en-ID" dirty="0" err="1"/>
              <a:t>langsung</a:t>
            </a:r>
            <a:r>
              <a:rPr lang="en-ID" dirty="0"/>
              <a:t> </a:t>
            </a:r>
            <a:r>
              <a:rPr lang="en-ID" dirty="0" err="1"/>
              <a:t>lokasi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melihat</a:t>
            </a:r>
            <a:r>
              <a:rPr lang="en-ID" dirty="0"/>
              <a:t> </a:t>
            </a:r>
            <a:r>
              <a:rPr lang="en-ID" dirty="0" err="1"/>
              <a:t>tanggal</a:t>
            </a:r>
            <a:r>
              <a:rPr lang="en-ID" dirty="0"/>
              <a:t> dan </a:t>
            </a:r>
            <a:r>
              <a:rPr lang="en-ID" dirty="0" err="1"/>
              <a:t>waktu</a:t>
            </a:r>
            <a:r>
              <a:rPr lang="en-ID" dirty="0"/>
              <a:t> yang </a:t>
            </a:r>
            <a:r>
              <a:rPr lang="en-ID" dirty="0" err="1"/>
              <a:t>tersedia</a:t>
            </a:r>
            <a:r>
              <a:rPr lang="en-ID" dirty="0"/>
              <a:t> </a:t>
            </a:r>
            <a:r>
              <a:rPr lang="en-ID" dirty="0" err="1"/>
              <a:t>kemudian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pemesanan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langsung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mengkonfirmasi</a:t>
            </a:r>
            <a:r>
              <a:rPr lang="en-ID" dirty="0"/>
              <a:t> </a:t>
            </a:r>
            <a:r>
              <a:rPr lang="en-ID" dirty="0" err="1"/>
              <a:t>pemesanan</a:t>
            </a:r>
            <a:r>
              <a:rPr lang="en-ID" dirty="0"/>
              <a:t> via </a:t>
            </a:r>
            <a:r>
              <a:rPr lang="en-ID" dirty="0" err="1"/>
              <a:t>telp</a:t>
            </a:r>
            <a:r>
              <a:rPr lang="en-ID" dirty="0"/>
              <a:t>. Data </a:t>
            </a:r>
            <a:r>
              <a:rPr lang="en-ID" dirty="0" err="1"/>
              <a:t>pemesanan</a:t>
            </a:r>
            <a:r>
              <a:rPr lang="en-ID" dirty="0"/>
              <a:t> </a:t>
            </a:r>
            <a:r>
              <a:rPr lang="en-ID" dirty="0" err="1"/>
              <a:t>dicatat</a:t>
            </a:r>
            <a:r>
              <a:rPr lang="en-ID" dirty="0"/>
              <a:t> oleh </a:t>
            </a:r>
            <a:r>
              <a:rPr lang="en-ID" dirty="0" err="1"/>
              <a:t>petugas</a:t>
            </a:r>
            <a:r>
              <a:rPr lang="en-ID" dirty="0"/>
              <a:t>. Adapun data yang </a:t>
            </a:r>
            <a:r>
              <a:rPr lang="en-ID" dirty="0" err="1"/>
              <a:t>dicatat</a:t>
            </a:r>
            <a:r>
              <a:rPr lang="en-ID" dirty="0"/>
              <a:t> </a:t>
            </a:r>
            <a:r>
              <a:rPr lang="en-ID" dirty="0" err="1"/>
              <a:t>diantaranya</a:t>
            </a:r>
            <a:r>
              <a:rPr lang="en-ID" dirty="0"/>
              <a:t> data </a:t>
            </a:r>
            <a:r>
              <a:rPr lang="en-ID" dirty="0" err="1"/>
              <a:t>pelanggan</a:t>
            </a:r>
            <a:r>
              <a:rPr lang="en-ID" dirty="0"/>
              <a:t>, data </a:t>
            </a:r>
            <a:r>
              <a:rPr lang="en-ID" dirty="0" err="1"/>
              <a:t>ruang</a:t>
            </a:r>
            <a:r>
              <a:rPr lang="en-ID" dirty="0"/>
              <a:t>, </a:t>
            </a:r>
            <a:r>
              <a:rPr lang="en-ID" dirty="0" err="1"/>
              <a:t>tarif</a:t>
            </a:r>
            <a:r>
              <a:rPr lang="en-ID" dirty="0"/>
              <a:t>, juga data </a:t>
            </a:r>
            <a:r>
              <a:rPr lang="en-ID" dirty="0" err="1"/>
              <a:t>pemesanan</a:t>
            </a:r>
            <a:r>
              <a:rPr lang="en-ID" dirty="0"/>
              <a:t>. </a:t>
            </a:r>
          </a:p>
          <a:p>
            <a:pPr algn="just"/>
            <a:endParaRPr lang="en-ID" dirty="0"/>
          </a:p>
          <a:p>
            <a:pPr algn="just"/>
            <a:endParaRPr lang="en-ID" dirty="0"/>
          </a:p>
          <a:p>
            <a:pPr algn="just"/>
            <a:r>
              <a:rPr lang="en-ID" dirty="0"/>
              <a:t>	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pemesanan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meeting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pengembangan</a:t>
            </a:r>
            <a:r>
              <a:rPr lang="en-ID" dirty="0"/>
              <a:t> agar </a:t>
            </a:r>
            <a:r>
              <a:rPr lang="en-ID" dirty="0" err="1"/>
              <a:t>pemesanan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online oleh </a:t>
            </a:r>
            <a:r>
              <a:rPr lang="en-ID" dirty="0" err="1"/>
              <a:t>pelanggan</a:t>
            </a:r>
            <a:r>
              <a:rPr lang="en-ID" dirty="0"/>
              <a:t>. </a:t>
            </a:r>
            <a:r>
              <a:rPr lang="en-ID" dirty="0" err="1"/>
              <a:t>Pelanggan</a:t>
            </a:r>
            <a:r>
              <a:rPr lang="en-ID" dirty="0"/>
              <a:t> yang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pemesanan</a:t>
            </a:r>
            <a:r>
              <a:rPr lang="en-ID" dirty="0"/>
              <a:t>, </a:t>
            </a:r>
            <a:r>
              <a:rPr lang="en-ID" dirty="0" err="1"/>
              <a:t>pelanggan</a:t>
            </a:r>
            <a:r>
              <a:rPr lang="en-ID" dirty="0"/>
              <a:t> </a:t>
            </a:r>
            <a:r>
              <a:rPr lang="en-ID" dirty="0" err="1"/>
              <a:t>harus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registrasi</a:t>
            </a:r>
            <a:r>
              <a:rPr lang="en-ID" dirty="0"/>
              <a:t> </a:t>
            </a:r>
            <a:r>
              <a:rPr lang="en-ID" dirty="0" err="1"/>
              <a:t>terlebih</a:t>
            </a:r>
            <a:r>
              <a:rPr lang="en-ID" dirty="0"/>
              <a:t> </a:t>
            </a:r>
            <a:r>
              <a:rPr lang="en-ID" dirty="0" err="1"/>
              <a:t>dahulu</a:t>
            </a:r>
            <a:r>
              <a:rPr lang="en-ID" dirty="0"/>
              <a:t>.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pemesanan</a:t>
            </a:r>
            <a:r>
              <a:rPr lang="en-ID" dirty="0"/>
              <a:t>, </a:t>
            </a:r>
            <a:r>
              <a:rPr lang="en-ID" dirty="0" err="1"/>
              <a:t>pelanggan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melihat</a:t>
            </a:r>
            <a:r>
              <a:rPr lang="en-ID" dirty="0"/>
              <a:t> daftar </a:t>
            </a:r>
            <a:r>
              <a:rPr lang="en-ID" dirty="0" err="1"/>
              <a:t>ruang</a:t>
            </a:r>
            <a:r>
              <a:rPr lang="en-ID" dirty="0"/>
              <a:t> meeting yang </a:t>
            </a:r>
            <a:r>
              <a:rPr lang="en-ID" dirty="0" err="1"/>
              <a:t>terdapat</a:t>
            </a:r>
            <a:r>
              <a:rPr lang="en-ID" dirty="0"/>
              <a:t> di hotel </a:t>
            </a:r>
            <a:r>
              <a:rPr lang="en-ID" dirty="0" err="1"/>
              <a:t>tersebut</a:t>
            </a:r>
            <a:r>
              <a:rPr lang="en-ID" dirty="0"/>
              <a:t>, </a:t>
            </a:r>
            <a:r>
              <a:rPr lang="en-ID" dirty="0" err="1"/>
              <a:t>pelanggan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memilih</a:t>
            </a:r>
            <a:r>
              <a:rPr lang="en-ID" dirty="0"/>
              <a:t> </a:t>
            </a:r>
            <a:r>
              <a:rPr lang="en-ID" dirty="0" err="1"/>
              <a:t>waktu</a:t>
            </a:r>
            <a:r>
              <a:rPr lang="en-ID" dirty="0"/>
              <a:t> </a:t>
            </a:r>
            <a:r>
              <a:rPr lang="en-ID" dirty="0" err="1"/>
              <a:t>sewa</a:t>
            </a:r>
            <a:r>
              <a:rPr lang="en-ID" dirty="0"/>
              <a:t>, </a:t>
            </a:r>
            <a:r>
              <a:rPr lang="en-ID" dirty="0" err="1"/>
              <a:t>durasi</a:t>
            </a:r>
            <a:r>
              <a:rPr lang="en-ID" dirty="0"/>
              <a:t> </a:t>
            </a:r>
            <a:r>
              <a:rPr lang="en-ID" dirty="0" err="1"/>
              <a:t>sewa</a:t>
            </a:r>
            <a:r>
              <a:rPr lang="en-ID" dirty="0"/>
              <a:t>, juga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pembayaran</a:t>
            </a:r>
            <a:r>
              <a:rPr lang="en-ID" dirty="0"/>
              <a:t>. Total </a:t>
            </a:r>
            <a:r>
              <a:rPr lang="en-ID" dirty="0" err="1"/>
              <a:t>pembayaran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muncul</a:t>
            </a:r>
            <a:r>
              <a:rPr lang="en-ID" dirty="0"/>
              <a:t> di </a:t>
            </a:r>
            <a:r>
              <a:rPr lang="en-ID" dirty="0" err="1"/>
              <a:t>halaman</a:t>
            </a:r>
            <a:r>
              <a:rPr lang="en-ID" dirty="0"/>
              <a:t> </a:t>
            </a:r>
            <a:r>
              <a:rPr lang="en-ID" dirty="0" err="1"/>
              <a:t>konfirmasi</a:t>
            </a:r>
            <a:r>
              <a:rPr lang="en-ID" dirty="0"/>
              <a:t> </a:t>
            </a:r>
            <a:r>
              <a:rPr lang="en-ID" dirty="0" err="1"/>
              <a:t>penyewaan</a:t>
            </a:r>
            <a:r>
              <a:rPr lang="en-ID" dirty="0"/>
              <a:t>. </a:t>
            </a:r>
          </a:p>
        </p:txBody>
      </p:sp>
      <p:sp>
        <p:nvSpPr>
          <p:cNvPr id="75" name="Google Shape;173;p34">
            <a:extLst>
              <a:ext uri="{FF2B5EF4-FFF2-40B4-BE49-F238E27FC236}">
                <a16:creationId xmlns:a16="http://schemas.microsoft.com/office/drawing/2014/main" id="{FC7C0B59-A9D4-404A-B93B-301E4981490D}"/>
              </a:ext>
            </a:extLst>
          </p:cNvPr>
          <p:cNvSpPr txBox="1">
            <a:spLocks/>
          </p:cNvSpPr>
          <p:nvPr/>
        </p:nvSpPr>
        <p:spPr>
          <a:xfrm>
            <a:off x="192125" y="1852545"/>
            <a:ext cx="11604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None/>
              <a:defRPr sz="1400" b="0" i="0" u="none" strike="noStrike" cap="non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algn="l"/>
            <a:r>
              <a:rPr lang="en" sz="4400" dirty="0">
                <a:solidFill>
                  <a:schemeClr val="accent1">
                    <a:lumMod val="75000"/>
                  </a:schemeClr>
                </a:solidFill>
                <a:latin typeface="Abel" panose="020B0604020202020204" charset="0"/>
              </a:rPr>
              <a:t>01</a:t>
            </a:r>
          </a:p>
        </p:txBody>
      </p:sp>
      <p:sp>
        <p:nvSpPr>
          <p:cNvPr id="76" name="Google Shape;175;p34">
            <a:extLst>
              <a:ext uri="{FF2B5EF4-FFF2-40B4-BE49-F238E27FC236}">
                <a16:creationId xmlns:a16="http://schemas.microsoft.com/office/drawing/2014/main" id="{6192F637-445A-4D88-BFBE-C1CE6E381108}"/>
              </a:ext>
            </a:extLst>
          </p:cNvPr>
          <p:cNvSpPr txBox="1">
            <a:spLocks/>
          </p:cNvSpPr>
          <p:nvPr/>
        </p:nvSpPr>
        <p:spPr>
          <a:xfrm>
            <a:off x="192125" y="2912890"/>
            <a:ext cx="11604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indent="0" algn="l"/>
            <a:r>
              <a:rPr lang="en" sz="4400" dirty="0">
                <a:solidFill>
                  <a:schemeClr val="accent1">
                    <a:lumMod val="75000"/>
                  </a:schemeClr>
                </a:solidFill>
                <a:latin typeface="Abel" panose="020B0604020202020204" charset="0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621;p42">
            <a:extLst>
              <a:ext uri="{FF2B5EF4-FFF2-40B4-BE49-F238E27FC236}">
                <a16:creationId xmlns:a16="http://schemas.microsoft.com/office/drawing/2014/main" id="{EE9F67D4-8E36-47B8-BFAA-E67F3784665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KASUS 1</a:t>
            </a:r>
            <a:endParaRPr dirty="0"/>
          </a:p>
        </p:txBody>
      </p:sp>
      <p:sp>
        <p:nvSpPr>
          <p:cNvPr id="25" name="Google Shape;624;p42">
            <a:extLst>
              <a:ext uri="{FF2B5EF4-FFF2-40B4-BE49-F238E27FC236}">
                <a16:creationId xmlns:a16="http://schemas.microsoft.com/office/drawing/2014/main" id="{B963D49C-1096-476B-82F6-668EFD4F234C}"/>
              </a:ext>
            </a:extLst>
          </p:cNvPr>
          <p:cNvSpPr txBox="1">
            <a:spLocks/>
          </p:cNvSpPr>
          <p:nvPr/>
        </p:nvSpPr>
        <p:spPr>
          <a:xfrm>
            <a:off x="6070872" y="2193534"/>
            <a:ext cx="226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1800" b="1" dirty="0">
                <a:latin typeface="Abel" panose="020B0604020202020204" charset="0"/>
              </a:rPr>
              <a:t>USE CASE DIAGRAM</a:t>
            </a:r>
          </a:p>
        </p:txBody>
      </p:sp>
      <p:sp>
        <p:nvSpPr>
          <p:cNvPr id="26" name="Google Shape;625;p42">
            <a:extLst>
              <a:ext uri="{FF2B5EF4-FFF2-40B4-BE49-F238E27FC236}">
                <a16:creationId xmlns:a16="http://schemas.microsoft.com/office/drawing/2014/main" id="{858CB75C-02D3-43A3-B305-9E029856B306}"/>
              </a:ext>
            </a:extLst>
          </p:cNvPr>
          <p:cNvSpPr txBox="1">
            <a:spLocks/>
          </p:cNvSpPr>
          <p:nvPr/>
        </p:nvSpPr>
        <p:spPr>
          <a:xfrm>
            <a:off x="6070872" y="2683787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 err="1">
                <a:latin typeface="Abel" panose="020B0604020202020204" charset="0"/>
              </a:rPr>
              <a:t>Sistem</a:t>
            </a:r>
            <a:r>
              <a:rPr lang="en-ID" dirty="0">
                <a:latin typeface="Abel" panose="020B0604020202020204" charset="0"/>
              </a:rPr>
              <a:t> </a:t>
            </a:r>
            <a:r>
              <a:rPr lang="en-ID" dirty="0" err="1">
                <a:latin typeface="Abel" panose="020B0604020202020204" charset="0"/>
              </a:rPr>
              <a:t>Penyewaan</a:t>
            </a:r>
            <a:r>
              <a:rPr lang="en-ID" dirty="0">
                <a:latin typeface="Abel" panose="020B0604020202020204" charset="0"/>
              </a:rPr>
              <a:t> Ruang Meeting via Offline</a:t>
            </a:r>
          </a:p>
        </p:txBody>
      </p:sp>
      <p:cxnSp>
        <p:nvCxnSpPr>
          <p:cNvPr id="27" name="Google Shape;628;p42">
            <a:extLst>
              <a:ext uri="{FF2B5EF4-FFF2-40B4-BE49-F238E27FC236}">
                <a16:creationId xmlns:a16="http://schemas.microsoft.com/office/drawing/2014/main" id="{1DDF6CD4-84FB-4491-ADA2-CFA25F8A309A}"/>
              </a:ext>
            </a:extLst>
          </p:cNvPr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EA7D24C4-3706-4B6E-9876-92945E838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638" y="371745"/>
            <a:ext cx="4076982" cy="43881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21;p42">
            <a:extLst>
              <a:ext uri="{FF2B5EF4-FFF2-40B4-BE49-F238E27FC236}">
                <a16:creationId xmlns:a16="http://schemas.microsoft.com/office/drawing/2014/main" id="{69B85DCA-CBCB-4D23-B4C0-C315A330A76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KASUS 1</a:t>
            </a:r>
            <a:endParaRPr dirty="0"/>
          </a:p>
        </p:txBody>
      </p:sp>
      <p:sp>
        <p:nvSpPr>
          <p:cNvPr id="3" name="Google Shape;624;p42">
            <a:extLst>
              <a:ext uri="{FF2B5EF4-FFF2-40B4-BE49-F238E27FC236}">
                <a16:creationId xmlns:a16="http://schemas.microsoft.com/office/drawing/2014/main" id="{3F7EAE67-C432-4361-9C6D-1A59EEA17682}"/>
              </a:ext>
            </a:extLst>
          </p:cNvPr>
          <p:cNvSpPr txBox="1">
            <a:spLocks/>
          </p:cNvSpPr>
          <p:nvPr/>
        </p:nvSpPr>
        <p:spPr>
          <a:xfrm>
            <a:off x="6121672" y="2102094"/>
            <a:ext cx="226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1800" b="1" dirty="0">
                <a:latin typeface="Abel" panose="020B0604020202020204" charset="0"/>
              </a:rPr>
              <a:t>DIAGRAM ACTIVITY</a:t>
            </a:r>
          </a:p>
        </p:txBody>
      </p:sp>
      <p:sp>
        <p:nvSpPr>
          <p:cNvPr id="4" name="Google Shape;625;p42">
            <a:extLst>
              <a:ext uri="{FF2B5EF4-FFF2-40B4-BE49-F238E27FC236}">
                <a16:creationId xmlns:a16="http://schemas.microsoft.com/office/drawing/2014/main" id="{4198AE74-3CA5-4372-A632-86400F46253F}"/>
              </a:ext>
            </a:extLst>
          </p:cNvPr>
          <p:cNvSpPr txBox="1">
            <a:spLocks/>
          </p:cNvSpPr>
          <p:nvPr/>
        </p:nvSpPr>
        <p:spPr>
          <a:xfrm>
            <a:off x="6121673" y="263766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 err="1">
                <a:latin typeface="Abel" panose="020B0604020202020204" charset="0"/>
              </a:rPr>
              <a:t>Sistem</a:t>
            </a:r>
            <a:r>
              <a:rPr lang="en-ID" dirty="0">
                <a:latin typeface="Abel" panose="020B0604020202020204" charset="0"/>
              </a:rPr>
              <a:t> </a:t>
            </a:r>
            <a:r>
              <a:rPr lang="en-ID" dirty="0" err="1">
                <a:latin typeface="Abel" panose="020B0604020202020204" charset="0"/>
              </a:rPr>
              <a:t>Penyewaan</a:t>
            </a:r>
            <a:r>
              <a:rPr lang="en-ID" dirty="0">
                <a:latin typeface="Abel" panose="020B0604020202020204" charset="0"/>
              </a:rPr>
              <a:t> Ruang Meeting via Offline</a:t>
            </a:r>
          </a:p>
        </p:txBody>
      </p:sp>
      <p:cxnSp>
        <p:nvCxnSpPr>
          <p:cNvPr id="5" name="Google Shape;628;p42">
            <a:extLst>
              <a:ext uri="{FF2B5EF4-FFF2-40B4-BE49-F238E27FC236}">
                <a16:creationId xmlns:a16="http://schemas.microsoft.com/office/drawing/2014/main" id="{708CD552-EF61-4EBB-B21E-8A67AC5EF580}"/>
              </a:ext>
            </a:extLst>
          </p:cNvPr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C584975C-9428-4D04-A628-6F9DD8B689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122712" y="371745"/>
            <a:ext cx="2092329" cy="438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42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48"/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KASUS 2</a:t>
            </a:r>
            <a:endParaRPr dirty="0"/>
          </a:p>
        </p:txBody>
      </p:sp>
      <p:cxnSp>
        <p:nvCxnSpPr>
          <p:cNvPr id="791" name="Google Shape;791;p48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624;p42">
            <a:extLst>
              <a:ext uri="{FF2B5EF4-FFF2-40B4-BE49-F238E27FC236}">
                <a16:creationId xmlns:a16="http://schemas.microsoft.com/office/drawing/2014/main" id="{48AC7024-30FC-42F4-ADF6-68AB792075F4}"/>
              </a:ext>
            </a:extLst>
          </p:cNvPr>
          <p:cNvSpPr txBox="1">
            <a:spLocks/>
          </p:cNvSpPr>
          <p:nvPr/>
        </p:nvSpPr>
        <p:spPr>
          <a:xfrm>
            <a:off x="228872" y="3676894"/>
            <a:ext cx="226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1800" b="1" dirty="0">
                <a:latin typeface="Abel" panose="020B0604020202020204" charset="0"/>
              </a:rPr>
              <a:t>USE CASE DIAGRAM</a:t>
            </a:r>
          </a:p>
        </p:txBody>
      </p:sp>
      <p:sp>
        <p:nvSpPr>
          <p:cNvPr id="22" name="Google Shape;625;p42">
            <a:extLst>
              <a:ext uri="{FF2B5EF4-FFF2-40B4-BE49-F238E27FC236}">
                <a16:creationId xmlns:a16="http://schemas.microsoft.com/office/drawing/2014/main" id="{D814B18E-6C23-474F-BF3F-0776303CFE88}"/>
              </a:ext>
            </a:extLst>
          </p:cNvPr>
          <p:cNvSpPr txBox="1">
            <a:spLocks/>
          </p:cNvSpPr>
          <p:nvPr/>
        </p:nvSpPr>
        <p:spPr>
          <a:xfrm>
            <a:off x="228872" y="4167147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 err="1">
                <a:latin typeface="Abel" panose="020B0604020202020204" charset="0"/>
              </a:rPr>
              <a:t>Sistem</a:t>
            </a:r>
            <a:r>
              <a:rPr lang="en-ID" dirty="0">
                <a:latin typeface="Abel" panose="020B0604020202020204" charset="0"/>
              </a:rPr>
              <a:t> </a:t>
            </a:r>
            <a:r>
              <a:rPr lang="en-ID" dirty="0" err="1">
                <a:latin typeface="Abel" panose="020B0604020202020204" charset="0"/>
              </a:rPr>
              <a:t>Penyewaan</a:t>
            </a:r>
            <a:r>
              <a:rPr lang="en-ID" dirty="0">
                <a:latin typeface="Abel" panose="020B0604020202020204" charset="0"/>
              </a:rPr>
              <a:t> Ruang Meeting via Online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DE5507-232B-446B-8792-E1F77D3C6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7883" y="294640"/>
            <a:ext cx="4337854" cy="45618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B9006C-E715-4C81-AFDB-2C10C67BFE7B}"/>
              </a:ext>
            </a:extLst>
          </p:cNvPr>
          <p:cNvSpPr txBox="1"/>
          <p:nvPr/>
        </p:nvSpPr>
        <p:spPr>
          <a:xfrm>
            <a:off x="2492372" y="3330838"/>
            <a:ext cx="935666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ID" sz="1000" dirty="0" err="1"/>
              <a:t>Pelanggan</a:t>
            </a:r>
            <a:endParaRPr lang="en-ID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48"/>
          <p:cNvSpPr txBox="1">
            <a:spLocks noGrp="1"/>
          </p:cNvSpPr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KASUS 2</a:t>
            </a:r>
            <a:endParaRPr dirty="0"/>
          </a:p>
        </p:txBody>
      </p:sp>
      <p:cxnSp>
        <p:nvCxnSpPr>
          <p:cNvPr id="791" name="Google Shape;791;p48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624;p42">
            <a:extLst>
              <a:ext uri="{FF2B5EF4-FFF2-40B4-BE49-F238E27FC236}">
                <a16:creationId xmlns:a16="http://schemas.microsoft.com/office/drawing/2014/main" id="{087131FB-AB7E-4D68-9646-3A337D4A1A32}"/>
              </a:ext>
            </a:extLst>
          </p:cNvPr>
          <p:cNvSpPr txBox="1">
            <a:spLocks/>
          </p:cNvSpPr>
          <p:nvPr/>
        </p:nvSpPr>
        <p:spPr>
          <a:xfrm>
            <a:off x="228872" y="3676894"/>
            <a:ext cx="226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1800" b="1" dirty="0">
                <a:latin typeface="Abel" panose="020B0604020202020204" charset="0"/>
              </a:rPr>
              <a:t>DIAGRAM ACTIVITY</a:t>
            </a:r>
          </a:p>
        </p:txBody>
      </p:sp>
      <p:sp>
        <p:nvSpPr>
          <p:cNvPr id="22" name="Google Shape;625;p42">
            <a:extLst>
              <a:ext uri="{FF2B5EF4-FFF2-40B4-BE49-F238E27FC236}">
                <a16:creationId xmlns:a16="http://schemas.microsoft.com/office/drawing/2014/main" id="{99E04B60-5143-4BBA-A424-6DAB8C157282}"/>
              </a:ext>
            </a:extLst>
          </p:cNvPr>
          <p:cNvSpPr txBox="1">
            <a:spLocks/>
          </p:cNvSpPr>
          <p:nvPr/>
        </p:nvSpPr>
        <p:spPr>
          <a:xfrm>
            <a:off x="228872" y="4167147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 err="1">
                <a:latin typeface="Abel" panose="020B0604020202020204" charset="0"/>
              </a:rPr>
              <a:t>Sistem</a:t>
            </a:r>
            <a:r>
              <a:rPr lang="en-ID" dirty="0">
                <a:latin typeface="Abel" panose="020B0604020202020204" charset="0"/>
              </a:rPr>
              <a:t> </a:t>
            </a:r>
            <a:r>
              <a:rPr lang="en-ID" dirty="0" err="1">
                <a:latin typeface="Abel" panose="020B0604020202020204" charset="0"/>
              </a:rPr>
              <a:t>Penyewaan</a:t>
            </a:r>
            <a:r>
              <a:rPr lang="en-ID" dirty="0">
                <a:latin typeface="Abel" panose="020B0604020202020204" charset="0"/>
              </a:rPr>
              <a:t> Ruang Meeting via Online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313BF6-3DA1-4B5F-BF67-DEE1993841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64544" y="92154"/>
            <a:ext cx="2117241" cy="498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813292"/>
      </p:ext>
    </p:extLst>
  </p:cSld>
  <p:clrMapOvr>
    <a:masterClrMapping/>
  </p:clrMapOvr>
</p:sld>
</file>

<file path=ppt/theme/theme1.xml><?xml version="1.0" encoding="utf-8"?>
<a:theme xmlns:a="http://schemas.openxmlformats.org/drawingml/2006/main" name="Architecture Studio by Slidesgo">
  <a:themeElements>
    <a:clrScheme name="Simple Light">
      <a:dk1>
        <a:srgbClr val="2E1B11"/>
      </a:dk1>
      <a:lt1>
        <a:srgbClr val="F4F4F4"/>
      </a:lt1>
      <a:dk2>
        <a:srgbClr val="595959"/>
      </a:dk2>
      <a:lt2>
        <a:srgbClr val="EEEEEE"/>
      </a:lt2>
      <a:accent1>
        <a:srgbClr val="AEC4D5"/>
      </a:accent1>
      <a:accent2>
        <a:srgbClr val="D2E2EE"/>
      </a:accent2>
      <a:accent3>
        <a:srgbClr val="C5D6E2"/>
      </a:accent3>
      <a:accent4>
        <a:srgbClr val="B8D4E7"/>
      </a:accent4>
      <a:accent5>
        <a:srgbClr val="9DB2C0"/>
      </a:accent5>
      <a:accent6>
        <a:srgbClr val="8C9CA7"/>
      </a:accent6>
      <a:hlink>
        <a:srgbClr val="90A0A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328</Words>
  <Application>Microsoft Office PowerPoint</Application>
  <PresentationFormat>On-screen Show (16:9)</PresentationFormat>
  <Paragraphs>62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Abel</vt:lpstr>
      <vt:lpstr>Open Sans SemiBold</vt:lpstr>
      <vt:lpstr>Arial</vt:lpstr>
      <vt:lpstr>Fira Sans Extra Condensed Medium</vt:lpstr>
      <vt:lpstr>Open Sans Light</vt:lpstr>
      <vt:lpstr>Architecture Studio by Slidesgo</vt:lpstr>
      <vt:lpstr>TUGAS USE CASE, DIAGRAM ACTIVITY, DAN UI</vt:lpstr>
      <vt:lpstr>DISUSUN OLEH :</vt:lpstr>
      <vt:lpstr>DAFTAR ISI</vt:lpstr>
      <vt:lpstr>DAFTAR ISI</vt:lpstr>
      <vt:lpstr>KASUS</vt:lpstr>
      <vt:lpstr>KASUS 1</vt:lpstr>
      <vt:lpstr>KASUS 1</vt:lpstr>
      <vt:lpstr>KASUS 2</vt:lpstr>
      <vt:lpstr>KASUS 2</vt:lpstr>
      <vt:lpstr>USER INTERFACE (UI) KASUS 2</vt:lpstr>
      <vt:lpstr>USER INTERFACE (UI) MOCK UP KASUS 2</vt:lpstr>
      <vt:lpstr>USER INTERFACE (UI) MOCK UP KASUS 2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USE CASE, DIAGRAM ACTIVITY, DAN UI</dc:title>
  <dc:creator>Ilmira Yulfihani</dc:creator>
  <cp:lastModifiedBy>Ilmira Yulfihani</cp:lastModifiedBy>
  <cp:revision>3</cp:revision>
  <dcterms:modified xsi:type="dcterms:W3CDTF">2021-11-08T15:04:24Z</dcterms:modified>
</cp:coreProperties>
</file>